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74" r:id="rId4"/>
    <p:sldId id="275" r:id="rId5"/>
    <p:sldId id="276" r:id="rId6"/>
    <p:sldId id="280" r:id="rId7"/>
    <p:sldId id="281" r:id="rId8"/>
    <p:sldId id="283" r:id="rId9"/>
    <p:sldId id="294" r:id="rId10"/>
    <p:sldId id="261" r:id="rId11"/>
    <p:sldId id="287" r:id="rId12"/>
    <p:sldId id="285" r:id="rId13"/>
    <p:sldId id="286" r:id="rId14"/>
    <p:sldId id="263" r:id="rId15"/>
    <p:sldId id="267" r:id="rId16"/>
    <p:sldId id="290" r:id="rId17"/>
    <p:sldId id="293" r:id="rId18"/>
    <p:sldId id="288" r:id="rId19"/>
    <p:sldId id="272" r:id="rId20"/>
    <p:sldId id="291" r:id="rId21"/>
    <p:sldId id="29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4E37-8322-44C2-9256-1CBA26234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DA5E-1022-42D7-944C-D5FD4CCCB66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CD03-5B94-48C6-9BF5-809E72C5A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1052;&#1086;&#1080;%20&#1076;&#1086;&#1082;&#1091;&#1084;&#1077;&#1085;&#1090;&#1099;\&#1054;&#1083;&#1103;\&#1047;&#1074;&#1091;&#1082;&#1080;%20&#1087;&#1088;&#1080;&#1088;&#1086;&#1076;&#1099;\02_&#1050;&#1086;&#1083;&#1083;&#1077;&#1082;&#1094;&#1080;&#1103;\09.%20&#1086;&#1082;&#1077;&#1072;&#1085;%20&#1084;&#1077;&#1095;&#1090;&#1099;.mp3" TargetMode="External"/><Relationship Id="rId1" Type="http://schemas.openxmlformats.org/officeDocument/2006/relationships/audio" Target="file:///d:\&#1052;&#1086;&#1080;%20&#1076;&#1086;&#1082;&#1091;&#1084;&#1077;&#1085;&#1090;&#1099;\&#1054;&#1083;&#1103;\&#1047;&#1074;&#1091;&#1082;&#1080;%20&#1087;&#1088;&#1080;&#1088;&#1086;&#1076;&#1099;\03_M&#1072;&#1075;&#1080;&#1103;&#1054;&#1082;&#1077;&#1072;&#1085;&#1072;\04.%20&#1084;&#1072;&#1075;&#1080;&#1103;%20&#1086;&#1082;&#1077;&#1072;&#1085;&#1072;%204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539750" y="1214422"/>
            <a:ext cx="7961340" cy="271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9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CCFF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00026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ru-RU" sz="1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ndara" pitchFamily="34" charset="0"/>
              </a:rPr>
            </a:b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ndara" pitchFamily="34" charset="0"/>
              </a:rPr>
              <a:t>Ядро. Строение и его функции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cmb8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071546"/>
            <a:ext cx="4429156" cy="549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384300" y="152401"/>
            <a:ext cx="726192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Кариолема (ядерная оболочка)</a:t>
            </a:r>
          </a:p>
          <a:p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Общая толщина двумембранной ядерной оболочки составляет 30 нм.</a:t>
            </a:r>
          </a:p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142984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Внешняя мембрана</a:t>
            </a:r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0800000" flipV="1">
            <a:off x="4572000" y="1428736"/>
            <a:ext cx="100013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4572000" y="2214554"/>
            <a:ext cx="150019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43636" y="2000240"/>
            <a:ext cx="22860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Внутренняя мембрана</a:t>
            </a:r>
            <a:endParaRPr lang="ru-RU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572000" y="4071942"/>
            <a:ext cx="135732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29322" y="3857628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Ядерная поры</a:t>
            </a:r>
            <a:endParaRPr lang="ru-RU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0800000">
            <a:off x="4572000" y="4500570"/>
            <a:ext cx="1714512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357950" y="4857760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Мембрана ЭПС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28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CC9900"/>
                </a:solidFill>
                <a:latin typeface="Comic Sans MS" pitchFamily="66" charset="0"/>
              </a:rPr>
              <a:t>Ядро клетки</a:t>
            </a:r>
          </a:p>
        </p:txBody>
      </p:sp>
      <p:pic>
        <p:nvPicPr>
          <p:cNvPr id="18435" name="Содержимое 6" descr="cmb8-19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7929563" cy="5605463"/>
          </a:xfrm>
        </p:spPr>
      </p:pic>
      <p:sp>
        <p:nvSpPr>
          <p:cNvPr id="4" name="Прямоугольник 3"/>
          <p:cNvSpPr/>
          <p:nvPr/>
        </p:nvSpPr>
        <p:spPr>
          <a:xfrm>
            <a:off x="2887083" y="3244334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Кариолема (ядерная оболочка)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Соединительная линия уступом 6"/>
          <p:cNvCxnSpPr/>
          <p:nvPr/>
        </p:nvCxnSpPr>
        <p:spPr>
          <a:xfrm rot="10800000" flipV="1">
            <a:off x="3500430" y="3714752"/>
            <a:ext cx="1428760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3643306" y="3357562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929190" y="3571876"/>
            <a:ext cx="20717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хроматин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0800000" flipV="1">
            <a:off x="3714744" y="2714620"/>
            <a:ext cx="1571636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286380" y="2285992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Нуклеоплазма</a:t>
            </a:r>
          </a:p>
          <a:p>
            <a:pPr algn="ctr"/>
            <a:endParaRPr lang="ru-RU" dirty="0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3357554" y="1071546"/>
            <a:ext cx="1785950" cy="15001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14942" y="928670"/>
            <a:ext cx="15001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ядрышки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6643702" y="4000504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2"/>
          </p:cNvCxnSpPr>
          <p:nvPr/>
        </p:nvCxnSpPr>
        <p:spPr>
          <a:xfrm rot="5400000">
            <a:off x="4268389" y="3518298"/>
            <a:ext cx="1285884" cy="2107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857356" y="5357826"/>
            <a:ext cx="278608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эухроматин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деспирализованные участки,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генетически активные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32" y="4929198"/>
            <a:ext cx="307183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Гетерохроматин</a:t>
            </a:r>
            <a:r>
              <a:rPr lang="ru-RU" b="1" dirty="0"/>
              <a:t> </a:t>
            </a:r>
            <a:r>
              <a:rPr lang="ru-RU" b="1" dirty="0" smtClean="0"/>
              <a:t>-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спирализованные, утолщённые, генетически неактивные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285728"/>
            <a:ext cx="77153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Строение ядрышка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8800" dirty="0" smtClean="0">
                <a:solidFill>
                  <a:srgbClr val="00B050"/>
                </a:solidFill>
              </a:rPr>
              <a:t>Ядрышко</a:t>
            </a:r>
            <a:endParaRPr lang="ru-RU" sz="88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2500298" y="2214554"/>
            <a:ext cx="292895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500694" y="1428736"/>
            <a:ext cx="3500462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Скопления р-РНК и рибосомальных субъединиц на разных этапах развития.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357562"/>
            <a:ext cx="4357686" cy="128588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Функции ядрышка:</a:t>
            </a:r>
          </a:p>
          <a:p>
            <a:pPr marL="342900" indent="-342900"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образования рибосомных РНК;</a:t>
            </a:r>
          </a:p>
          <a:p>
            <a:pPr marL="342900" indent="-342900"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Участвует в синтезе белка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20712"/>
          <p:cNvPicPr>
            <a:picLocks noChangeAspect="1" noChangeArrowheads="1"/>
          </p:cNvPicPr>
          <p:nvPr/>
        </p:nvPicPr>
        <p:blipFill>
          <a:blip r:embed="rId3"/>
          <a:srcRect l="10013" t="4486" r="11429" b="13226"/>
          <a:stretch>
            <a:fillRect/>
          </a:stretch>
        </p:blipFill>
        <p:spPr bwMode="auto">
          <a:xfrm>
            <a:off x="5715008" y="4714884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914400" y="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>
                <a:solidFill>
                  <a:srgbClr val="CCFFCC"/>
                </a:solidFill>
                <a:latin typeface="Times New Roman" pitchFamily="18" charset="0"/>
              </a:rPr>
              <a:t>Хромосомы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57554" y="836612"/>
            <a:ext cx="4032258" cy="494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dirty="0">
                <a:latin typeface="Times New Roman" pitchFamily="18" charset="0"/>
              </a:rPr>
              <a:t>Органоиды ядра эукариот, каждая хромосома образована одной молекулой ДНК и молекулами белков – гистонов.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dirty="0">
                <a:latin typeface="Times New Roman" pitchFamily="18" charset="0"/>
              </a:rPr>
              <a:t>Носители генетической информации</a:t>
            </a:r>
          </a:p>
          <a:p>
            <a:pPr marL="342900" indent="-342900">
              <a:spcBef>
                <a:spcPct val="20000"/>
              </a:spcBef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196" name="Picture 6" descr="60824833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1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bio_1_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6000"/>
          </a:blip>
          <a:srcRect/>
          <a:stretch>
            <a:fillRect/>
          </a:stretch>
        </p:blipFill>
        <p:spPr bwMode="auto">
          <a:xfrm>
            <a:off x="7308850" y="333375"/>
            <a:ext cx="1601788" cy="57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_pro_chromos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33480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908050"/>
            <a:ext cx="4787900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effectLst/>
                <a:latin typeface="Times New Roman" charset="0"/>
              </a:rPr>
              <a:t>       </a:t>
            </a:r>
            <a:endParaRPr lang="ru-RU" sz="18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3357562"/>
            <a:ext cx="5761038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9900CC"/>
                </a:solidFill>
                <a:latin typeface="Times New Roman" charset="0"/>
              </a:rPr>
              <a:t>В зависимости от расположения перетяжки выделяют </a:t>
            </a:r>
            <a:r>
              <a:rPr lang="ru-RU" sz="2000" u="sng" dirty="0">
                <a:latin typeface="Times New Roman" charset="0"/>
              </a:rPr>
              <a:t>три основных </a:t>
            </a:r>
            <a:r>
              <a:rPr lang="ru-RU" sz="2000" u="sng" dirty="0" smtClean="0">
                <a:latin typeface="Times New Roman" charset="0"/>
              </a:rPr>
              <a:t>типа </a:t>
            </a:r>
            <a:r>
              <a:rPr lang="ru-RU" sz="2000" u="sng" dirty="0">
                <a:latin typeface="Times New Roman" charset="0"/>
              </a:rPr>
              <a:t>хромосом</a:t>
            </a:r>
            <a:r>
              <a:rPr lang="ru-RU" sz="2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: 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9900CC"/>
                </a:solidFill>
                <a:latin typeface="Times New Roman" charset="0"/>
              </a:rPr>
              <a:t>1) равноплечие — с плечами равной длины; 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9900CC"/>
                </a:solidFill>
                <a:latin typeface="Times New Roman" charset="0"/>
              </a:rPr>
              <a:t>2) неравноплечие — с плечами неравной длины; 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9900CC"/>
                </a:solidFill>
                <a:latin typeface="Times New Roman" charset="0"/>
              </a:rPr>
              <a:t>3) одноплечие (палочковидные) — с одним длинным и другим очень коротким, едва заметным </a:t>
            </a:r>
            <a:r>
              <a:rPr lang="ru-RU" sz="2000" dirty="0" smtClean="0">
                <a:solidFill>
                  <a:srgbClr val="9900CC"/>
                </a:solidFill>
                <a:latin typeface="Times New Roman" charset="0"/>
              </a:rPr>
              <a:t>плечом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виды </a:t>
            </a:r>
            <a:r>
              <a:rPr lang="ru-RU" sz="2000" b="1" i="1" dirty="0" smtClean="0">
                <a:solidFill>
                  <a:srgbClr val="7030A0"/>
                </a:solidFill>
              </a:rPr>
              <a:t>хромосом  - </a:t>
            </a:r>
            <a:r>
              <a:rPr lang="ru-RU" sz="2000" i="1" dirty="0" err="1" smtClean="0"/>
              <a:t>аутосомы</a:t>
            </a:r>
            <a:r>
              <a:rPr lang="ru-RU" sz="2000" i="1" dirty="0"/>
              <a:t>, половые хромосомы, гомологичные хромосомы)</a:t>
            </a:r>
            <a:endParaRPr lang="ru-RU" sz="2000" dirty="0"/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 dirty="0">
              <a:solidFill>
                <a:srgbClr val="9900CC"/>
              </a:solidFill>
              <a:latin typeface="Times New Roman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85721" y="188912"/>
            <a:ext cx="8572560" cy="223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b="1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ХРОМОСОМЫ </a:t>
            </a:r>
            <a:endParaRPr lang="ru-RU" sz="2800" i="1" dirty="0" smtClean="0"/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ru-RU" sz="2800" i="1" dirty="0"/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i="1" dirty="0" smtClean="0"/>
              <a:t>)</a:t>
            </a:r>
            <a:endParaRPr lang="ru-RU" sz="2800" dirty="0"/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endParaRPr lang="ru-RU" sz="2800" b="1" u="sng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4964116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179388" y="3213100"/>
            <a:ext cx="8640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400" dirty="0">
                <a:solidFill>
                  <a:schemeClr val="bg2"/>
                </a:solidFill>
                <a:latin typeface="Times New Roman" charset="0"/>
              </a:rPr>
              <a:t>       </a:t>
            </a:r>
            <a:endParaRPr lang="ru-RU" sz="1600" dirty="0">
              <a:latin typeface="Times New Roman" charset="0"/>
            </a:endParaRP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286388"/>
            <a:ext cx="5032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857628"/>
            <a:ext cx="838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571876"/>
            <a:ext cx="8874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AutoShape 14"/>
          <p:cNvSpPr>
            <a:spLocks noChangeArrowheads="1"/>
          </p:cNvSpPr>
          <p:nvPr/>
        </p:nvSpPr>
        <p:spPr bwMode="auto">
          <a:xfrm>
            <a:off x="5286380" y="4214818"/>
            <a:ext cx="935038" cy="142875"/>
          </a:xfrm>
          <a:prstGeom prst="rightArrow">
            <a:avLst>
              <a:gd name="adj1" fmla="val 50000"/>
              <a:gd name="adj2" fmla="val 163611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15"/>
          <p:cNvSpPr>
            <a:spLocks noChangeArrowheads="1"/>
          </p:cNvSpPr>
          <p:nvPr/>
        </p:nvSpPr>
        <p:spPr bwMode="auto">
          <a:xfrm>
            <a:off x="6000760" y="4572008"/>
            <a:ext cx="1439863" cy="144462"/>
          </a:xfrm>
          <a:prstGeom prst="rightArrow">
            <a:avLst>
              <a:gd name="adj1" fmla="val 50000"/>
              <a:gd name="adj2" fmla="val 249177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16"/>
          <p:cNvSpPr>
            <a:spLocks noChangeArrowheads="1"/>
          </p:cNvSpPr>
          <p:nvPr/>
        </p:nvSpPr>
        <p:spPr bwMode="auto">
          <a:xfrm>
            <a:off x="5357818" y="5429264"/>
            <a:ext cx="2376488" cy="142875"/>
          </a:xfrm>
          <a:prstGeom prst="rightArrow">
            <a:avLst>
              <a:gd name="adj1" fmla="val 50000"/>
              <a:gd name="adj2" fmla="val 415833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4594225"/>
          </a:xfrm>
        </p:spPr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Кариотип</a:t>
            </a:r>
            <a:r>
              <a:rPr lang="ru-RU" u="sng"/>
              <a:t> </a:t>
            </a:r>
            <a:r>
              <a:rPr lang="ru-RU"/>
              <a:t>- это совокупность количественных (число и размеры) и качественных (форма) признаков хромосомного набора соматических клеток.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хромосом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Правило постоянства числа хромосом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(Каждый вид организмов содержит определённое число хромосом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 Правило парности хромосом.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(Каждая хромосома в соматических клетках имеет себе пару)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 Правило индивидуальности.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(Каждая пара хромосом характеризуется своими индивидуальными особенностями, расположением эу - и -гетерохроматина.)</a:t>
            </a:r>
          </a:p>
          <a:p>
            <a:r>
              <a:rPr lang="ru-RU" b="1" i="1" dirty="0" smtClean="0"/>
              <a:t>4 Правило непрерывности.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(Каждая хромосома образуется только от хромосомы путём редупликации.)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нарушении одного из правил нарушается кариотип.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051050" y="0"/>
            <a:ext cx="4245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Клетки организма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000100" y="1214422"/>
            <a:ext cx="3038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Соматические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148263" y="1196975"/>
            <a:ext cx="2002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Половые</a:t>
            </a:r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5148263" y="620713"/>
            <a:ext cx="1008062" cy="7921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 flipH="1">
            <a:off x="2484438" y="620713"/>
            <a:ext cx="1223962" cy="720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" y="2357430"/>
            <a:ext cx="607219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CFFCC"/>
                </a:solidFill>
              </a:rPr>
              <a:t>  </a:t>
            </a:r>
            <a:r>
              <a:rPr lang="ru-RU" sz="2400" b="1" dirty="0"/>
              <a:t>Ядра соматических клеток содержат двойной набор хромосом </a:t>
            </a:r>
          </a:p>
          <a:p>
            <a:r>
              <a:rPr lang="ru-RU" sz="2400" b="1" dirty="0"/>
              <a:t>(</a:t>
            </a:r>
            <a:r>
              <a:rPr lang="ru-RU" sz="2400" b="1" dirty="0">
                <a:solidFill>
                  <a:srgbClr val="FF0000"/>
                </a:solidFill>
              </a:rPr>
              <a:t>Диплоидный</a:t>
            </a:r>
            <a:r>
              <a:rPr lang="ru-RU" sz="2400" b="1" dirty="0">
                <a:solidFill>
                  <a:srgbClr val="CCFFCC"/>
                </a:solidFill>
              </a:rPr>
              <a:t> </a:t>
            </a:r>
            <a:r>
              <a:rPr lang="ru-RU" sz="2400" b="1" dirty="0"/>
              <a:t>– т.е. по 2 хромосомы одинакового типа)</a:t>
            </a:r>
          </a:p>
          <a:p>
            <a:r>
              <a:rPr lang="ru-RU" sz="2400" b="1" dirty="0">
                <a:solidFill>
                  <a:srgbClr val="CCFFCC"/>
                </a:solidFill>
              </a:rPr>
              <a:t>  </a:t>
            </a:r>
            <a:r>
              <a:rPr lang="ru-RU" sz="2400" b="1" dirty="0">
                <a:solidFill>
                  <a:srgbClr val="FF0000"/>
                </a:solidFill>
              </a:rPr>
              <a:t>Гомологичные хромосомы</a:t>
            </a:r>
            <a:r>
              <a:rPr lang="ru-RU" sz="2400" b="1" dirty="0">
                <a:solidFill>
                  <a:srgbClr val="CCFFCC"/>
                </a:solidFill>
              </a:rPr>
              <a:t> </a:t>
            </a:r>
            <a:r>
              <a:rPr lang="ru-RU" sz="2400" b="1" dirty="0"/>
              <a:t>– парные, абсолютно одинаковые (одна от отца, другая от матери)</a:t>
            </a:r>
          </a:p>
          <a:p>
            <a:r>
              <a:rPr lang="ru-RU" sz="2400" b="1" dirty="0">
                <a:solidFill>
                  <a:srgbClr val="CCFFCC"/>
                </a:solidFill>
              </a:rPr>
              <a:t>  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0" y="5429264"/>
            <a:ext cx="6143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CFFCC"/>
                </a:solidFill>
              </a:rPr>
              <a:t>  </a:t>
            </a:r>
            <a:r>
              <a:rPr lang="ru-RU" sz="2400" b="1" dirty="0"/>
              <a:t>Половые клетки содержат одинарный набор хромосом (</a:t>
            </a:r>
            <a:r>
              <a:rPr lang="ru-RU" sz="2400" b="1" dirty="0">
                <a:solidFill>
                  <a:srgbClr val="FF0000"/>
                </a:solidFill>
              </a:rPr>
              <a:t>гаплоидный</a:t>
            </a:r>
            <a:r>
              <a:rPr lang="ru-RU" sz="2400" b="1" dirty="0"/>
              <a:t>)</a:t>
            </a:r>
          </a:p>
        </p:txBody>
      </p:sp>
      <p:pic>
        <p:nvPicPr>
          <p:cNvPr id="10" name="Содержимое 8" descr="kary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80" y="1857364"/>
            <a:ext cx="3857620" cy="42862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443038" cy="655638"/>
          </a:xfrm>
        </p:spPr>
        <p:txBody>
          <a:bodyPr/>
          <a:lstStyle/>
          <a:p>
            <a:r>
              <a:rPr lang="ru-RU" smtClean="0"/>
              <a:t>Ядро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>
          <a:xfrm>
            <a:off x="500063" y="857250"/>
            <a:ext cx="8286750" cy="221456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ru-RU" sz="2000" i="1" smtClean="0">
                <a:solidFill>
                  <a:srgbClr val="0000CC"/>
                </a:solidFill>
              </a:rPr>
              <a:t>Строение ядра.</a:t>
            </a:r>
          </a:p>
          <a:p>
            <a:pPr>
              <a:spcBef>
                <a:spcPct val="0"/>
              </a:spcBef>
            </a:pPr>
            <a:r>
              <a:rPr lang="ru-RU" sz="2000" i="1" smtClean="0">
                <a:solidFill>
                  <a:srgbClr val="FF0000"/>
                </a:solidFill>
              </a:rPr>
              <a:t>Ядерная оболочка </a:t>
            </a:r>
            <a:r>
              <a:rPr lang="ru-RU" sz="2000" smtClean="0"/>
              <a:t>– состоит из двух мембран, внутренняя – гладкая, наружная в некоторых местах переходит в каналы ЭПР. Оболочка имеет поры.</a:t>
            </a:r>
            <a:endParaRPr lang="ru-RU" sz="2000" i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2000" i="1" smtClean="0">
                <a:solidFill>
                  <a:srgbClr val="FF0000"/>
                </a:solidFill>
              </a:rPr>
              <a:t>Кариоплазма</a:t>
            </a:r>
            <a:r>
              <a:rPr lang="ru-RU" sz="2000" smtClean="0"/>
              <a:t> — внутреннее содержимое ядра, в котором располагаются </a:t>
            </a:r>
            <a:r>
              <a:rPr lang="ru-RU" sz="2000" i="1" smtClean="0">
                <a:solidFill>
                  <a:srgbClr val="FF0000"/>
                </a:solidFill>
              </a:rPr>
              <a:t>хроматин</a:t>
            </a:r>
            <a:r>
              <a:rPr lang="ru-RU" sz="2000" smtClean="0"/>
              <a:t>.</a:t>
            </a:r>
            <a:endParaRPr lang="en-US" sz="2000" smtClean="0"/>
          </a:p>
          <a:p>
            <a:pPr>
              <a:spcBef>
                <a:spcPct val="0"/>
              </a:spcBef>
            </a:pPr>
            <a:r>
              <a:rPr lang="ru-RU" sz="2000" smtClean="0"/>
              <a:t>Третья, характерная для ядра клетки структура — </a:t>
            </a:r>
            <a:r>
              <a:rPr lang="ru-RU" sz="2000" i="1" smtClean="0">
                <a:solidFill>
                  <a:srgbClr val="FF0000"/>
                </a:solidFill>
              </a:rPr>
              <a:t>ядрышко</a:t>
            </a:r>
            <a:r>
              <a:rPr lang="ru-RU" sz="2000" smtClean="0"/>
              <a:t>.</a:t>
            </a:r>
            <a:endParaRPr lang="en-US" sz="2000" smtClean="0"/>
          </a:p>
          <a:p>
            <a:endParaRPr lang="ru-RU" smtClean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000500"/>
            <a:ext cx="4330700" cy="2357438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4929188" y="3214688"/>
            <a:ext cx="3929062" cy="3447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Функции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Контролирует жизнедеятельность клетки, регулируя процессы синтеза белка, обмена веществ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энергии;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Хранит генетическую информацию, заключенную в ДНК, и передает ее дочерним клеткам в процессе клеточного деления</a:t>
            </a:r>
          </a:p>
          <a:p>
            <a:pPr algn="just">
              <a:defRPr/>
            </a:pPr>
            <a:endParaRPr lang="ru-RU" sz="2000" dirty="0">
              <a:latin typeface="+mn-lt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24000"/>
            <a:ext cx="4572032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клетки содержат ядро;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ядра в клетке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5295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Хочу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подробное строение и функции ядра;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Структурную организацию хромосом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857784" cy="64294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214276" y="1710055"/>
          <a:ext cx="3857652" cy="2194560"/>
        </p:xfrm>
        <a:graphic>
          <a:graphicData uri="http://schemas.openxmlformats.org/drawingml/2006/table">
            <a:tbl>
              <a:tblPr/>
              <a:tblGrid>
                <a:gridCol w="227352"/>
                <a:gridCol w="207795"/>
                <a:gridCol w="207795"/>
                <a:gridCol w="207795"/>
                <a:gridCol w="227352"/>
                <a:gridCol w="227352"/>
                <a:gridCol w="227352"/>
                <a:gridCol w="227352"/>
                <a:gridCol w="227352"/>
                <a:gridCol w="207795"/>
                <a:gridCol w="207795"/>
                <a:gridCol w="207795"/>
                <a:gridCol w="207795"/>
                <a:gridCol w="207795"/>
                <a:gridCol w="207795"/>
                <a:gridCol w="207795"/>
                <a:gridCol w="207795"/>
                <a:gridCol w="207795"/>
              </a:tblGrid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142852"/>
            <a:ext cx="5000628" cy="6029348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Спирализованные и уплотненные участки хромосом, состоящие из ДНК и белков.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Важнейшая составная часть клетки грибов, растений и животных.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Совокупность количественных и качественных признаков хромосомного набора соматической клетки.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Хромосомный набор соматической клетки, где каждая хромосома имеет себе пару.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Хромосомный набор гамет половой клетки.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Хромосомы, одинаковые по форме и размеру и несущие одинаковые гены.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Область хромосомы, к которой во время деления клетки прикрепляются нити веретена деления.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8. Плотное тельце, погруженное в ядерный сок, существующее только в неделящихся ядрах.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9. Консистенция 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содержимого ядра клетки.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Кроссворд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Ядро: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857784" cy="64294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285720" y="1714488"/>
          <a:ext cx="3857652" cy="2194560"/>
        </p:xfrm>
        <a:graphic>
          <a:graphicData uri="http://schemas.openxmlformats.org/drawingml/2006/table">
            <a:tbl>
              <a:tblPr/>
              <a:tblGrid>
                <a:gridCol w="227352"/>
                <a:gridCol w="207795"/>
                <a:gridCol w="207795"/>
                <a:gridCol w="207795"/>
                <a:gridCol w="227352"/>
                <a:gridCol w="227352"/>
                <a:gridCol w="227352"/>
                <a:gridCol w="227352"/>
                <a:gridCol w="227352"/>
                <a:gridCol w="207795"/>
                <a:gridCol w="207795"/>
                <a:gridCol w="207795"/>
                <a:gridCol w="207795"/>
                <a:gridCol w="207795"/>
                <a:gridCol w="207795"/>
                <a:gridCol w="253030"/>
                <a:gridCol w="207795"/>
                <a:gridCol w="162560"/>
              </a:tblGrid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х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р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м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а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т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и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н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я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д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р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к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а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р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и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т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и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п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д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и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п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л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и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д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н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ы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й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г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а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п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л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и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д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н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ы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й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г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м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л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г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и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ч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н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ы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е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ц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е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н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т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р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м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е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р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ы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я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д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р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ы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ш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к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CYR"/>
                          <a:ea typeface="Times New Roman"/>
                        </a:rPr>
                        <a:t>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г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е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л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е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б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р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а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з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 CYR"/>
                          <a:ea typeface="Times New Roman"/>
                        </a:rPr>
                        <a:t>н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о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CYR"/>
                          <a:ea typeface="Times New Roman"/>
                        </a:rPr>
                        <a:t>е</a:t>
                      </a: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142852"/>
            <a:ext cx="5000628" cy="6029348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Спирализованные и уплотненные участки хромосом, состоящие из ДНК и белков.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Важнейшая составная часть клетки грибов, растений и животных.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Совокупность количественных и качественных признаков хромосомного набора соматической клетки.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Хромосомный набор соматической клетки, где каждая хромосома имеет себе пару.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Хромосомный набор гамет половой клетки.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Хромосомы, одинаковые по форме и размеру и несущие одинаковые гены.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Область хромосомы, к которой во время деления клетки прикрепляются нити веретена деления.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8. Плотное тельце, погруженное в ядерный сок, существующее только в неделящихся ядрах.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9. Консистенция 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содержимого ядра клетки.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Кроссворд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Ядро (ответы):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§ 19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*</a:t>
            </a:r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Составить кроссворд с ключевым словом 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ЯДРО</a:t>
            </a:r>
            <a:endParaRPr lang="ru-RU" sz="4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24000"/>
            <a:ext cx="8858312" cy="457200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Изучить строение и функции ядра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000" b="1" u="sng" spc="0" dirty="0" smtClean="0">
                <a:ln w="50800"/>
                <a:solidFill>
                  <a:srgbClr val="7030A0"/>
                </a:solidFill>
                <a:effectLst/>
              </a:rPr>
              <a:t>Цель:</a:t>
            </a:r>
            <a:endParaRPr lang="ru-RU" sz="6000" b="1" u="sng" spc="0" dirty="0">
              <a:ln w="50800"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24000"/>
            <a:ext cx="8543956" cy="457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Расширить знания о ядре;</a:t>
            </a:r>
          </a:p>
          <a:p>
            <a:r>
              <a:rPr lang="ru-RU" sz="2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Рассмотреть особенности строения и выполняемые функции ядра клетки;</a:t>
            </a:r>
          </a:p>
          <a:p>
            <a:r>
              <a:rPr lang="ru-RU" sz="2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Развивать познавательный интерес, любознательность;</a:t>
            </a:r>
          </a:p>
          <a:p>
            <a:r>
              <a:rPr lang="ru-RU" sz="2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Отрабатывать умение анализировать, сравнивать, обобщать, систематизировать;</a:t>
            </a:r>
          </a:p>
          <a:p>
            <a:r>
              <a:rPr lang="ru-RU" sz="2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Воспитывать чувство уважения, коллективизма, сопереживания; настойчивость в учёбе;</a:t>
            </a:r>
          </a:p>
          <a:p>
            <a:r>
              <a:rPr lang="ru-RU" sz="2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Формирование умения видеть прекрасное в малом.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урока:</a:t>
            </a:r>
            <a:b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14422"/>
            <a:ext cx="8266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Думай глобально – </a:t>
            </a:r>
          </a:p>
          <a:p>
            <a:pPr algn="ctr"/>
            <a:r>
              <a:rPr lang="ru-RU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действуй  локально.</a:t>
            </a:r>
            <a:endParaRPr lang="ru-RU" sz="6600" b="1" dirty="0">
              <a:ln w="5080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1930г учёный-биолог И. </a:t>
            </a:r>
            <a:r>
              <a:rPr lang="ru-RU" sz="3600" dirty="0" err="1" smtClean="0"/>
              <a:t>Геммерлинг</a:t>
            </a:r>
            <a:r>
              <a:rPr lang="ru-RU" sz="3600" dirty="0" smtClean="0"/>
              <a:t> экспериментально доказал роль ядра в управлении процессами жизнедеятельности клеток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85791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1607323" y="2178835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71604" y="2071678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шляпка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0800000">
            <a:off x="1500166" y="4143380"/>
            <a:ext cx="928694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85786" y="3357562"/>
            <a:ext cx="13430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стебелёк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1571604" y="3714752"/>
            <a:ext cx="785818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5720" y="4000504"/>
            <a:ext cx="107157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ядро</a:t>
            </a:r>
            <a:endParaRPr lang="ru-RU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2214546" y="4929198"/>
            <a:ext cx="571504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71736" y="535782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ризоиды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Опыты И. </a:t>
            </a:r>
            <a:r>
              <a:rPr lang="ru-RU" dirty="0" err="1" smtClean="0"/>
              <a:t>Геммерлинга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14488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929066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000504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712"/>
          <p:cNvPicPr>
            <a:picLocks noChangeAspect="1" noChangeArrowheads="1"/>
          </p:cNvPicPr>
          <p:nvPr/>
        </p:nvPicPr>
        <p:blipFill>
          <a:blip r:embed="rId2"/>
          <a:srcRect l="10013" t="4486" r="11429" b="13226"/>
          <a:stretch>
            <a:fillRect/>
          </a:stretch>
        </p:blipFill>
        <p:spPr bwMode="auto">
          <a:xfrm>
            <a:off x="468313" y="2420938"/>
            <a:ext cx="3924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5013" y="207963"/>
            <a:ext cx="8158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Строение ядра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148263" y="2565400"/>
            <a:ext cx="3138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Кариолема (ядерная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оболочка)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5003800" y="4292600"/>
            <a:ext cx="3441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Кариоплазма (ядерный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матрикс)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916238" y="1484313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Хроматин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95288" y="1412875"/>
            <a:ext cx="163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Ядрышки</a:t>
            </a:r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>
            <a:off x="1403350" y="1916113"/>
            <a:ext cx="360363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627313" y="1844675"/>
            <a:ext cx="7921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 flipH="1">
            <a:off x="3635375" y="2924175"/>
            <a:ext cx="15843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H="1">
            <a:off x="3708400" y="2997200"/>
            <a:ext cx="15843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 flipH="1" flipV="1">
            <a:off x="2843213" y="4437063"/>
            <a:ext cx="21605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4984750" y="5175250"/>
            <a:ext cx="96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chemeClr val="bg1"/>
                </a:solidFill>
              </a:rPr>
              <a:t>Поры</a:t>
            </a:r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 flipH="1" flipV="1">
            <a:off x="3563938" y="4941888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 flipH="1">
            <a:off x="3132138" y="54451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4. магия океана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09. океан меч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852</Words>
  <Application>Microsoft Office PowerPoint</Application>
  <PresentationFormat>Экран (4:3)</PresentationFormat>
  <Paragraphs>222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Ядро. Строение и его функции</vt:lpstr>
      <vt:lpstr>Слайд 2</vt:lpstr>
      <vt:lpstr>Цель:</vt:lpstr>
      <vt:lpstr>Задачи урока: </vt:lpstr>
      <vt:lpstr>Слайд 5</vt:lpstr>
      <vt:lpstr> 1930г учёный-биолог И. Геммерлинг экспериментально доказал роль ядра в управлении процессами жизнедеятельности клеток</vt:lpstr>
      <vt:lpstr>Опыты И. Геммерлинга </vt:lpstr>
      <vt:lpstr>Слайд 8</vt:lpstr>
      <vt:lpstr>физкультминутка</vt:lpstr>
      <vt:lpstr>Слайд 10</vt:lpstr>
      <vt:lpstr>Ядро клетки</vt:lpstr>
      <vt:lpstr>Слайд 12</vt:lpstr>
      <vt:lpstr>    Ядрышко</vt:lpstr>
      <vt:lpstr>Слайд 14</vt:lpstr>
      <vt:lpstr>Слайд 15</vt:lpstr>
      <vt:lpstr>Кариотип - это совокупность количественных (число и размеры) и качественных (форма) признаков хромосомного набора соматических клеток.</vt:lpstr>
      <vt:lpstr>Правила хромосом</vt:lpstr>
      <vt:lpstr>Слайд 18</vt:lpstr>
      <vt:lpstr>Ядро</vt:lpstr>
      <vt:lpstr>Слайд 20</vt:lpstr>
      <vt:lpstr>Слайд 21</vt:lpstr>
      <vt:lpstr>Домашнее задание: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34</cp:revision>
  <dcterms:created xsi:type="dcterms:W3CDTF">2011-10-25T13:38:17Z</dcterms:created>
  <dcterms:modified xsi:type="dcterms:W3CDTF">2011-10-25T19:32:57Z</dcterms:modified>
</cp:coreProperties>
</file>