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8" r:id="rId15"/>
    <p:sldId id="271" r:id="rId16"/>
    <p:sldId id="275" r:id="rId17"/>
    <p:sldId id="276" r:id="rId18"/>
    <p:sldId id="274" r:id="rId19"/>
    <p:sldId id="281" r:id="rId20"/>
    <p:sldId id="283" r:id="rId21"/>
    <p:sldId id="285" r:id="rId22"/>
    <p:sldId id="279" r:id="rId23"/>
    <p:sldId id="286" r:id="rId24"/>
    <p:sldId id="284" r:id="rId25"/>
    <p:sldId id="289" r:id="rId26"/>
    <p:sldId id="287" r:id="rId27"/>
    <p:sldId id="272" r:id="rId28"/>
    <p:sldId id="270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8BF2-6252-4C28-83FE-724101D0DD54}" type="datetimeFigureOut">
              <a:rPr lang="ru-RU" smtClean="0"/>
              <a:pPr/>
              <a:t>17.04.2011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C52C36-DE96-4ED2-B45C-BF3C3D37B9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8BF2-6252-4C28-83FE-724101D0DD54}" type="datetimeFigureOut">
              <a:rPr lang="ru-RU" smtClean="0"/>
              <a:pPr/>
              <a:t>17.04.2011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2C36-DE96-4ED2-B45C-BF3C3D37B9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8BF2-6252-4C28-83FE-724101D0DD54}" type="datetimeFigureOut">
              <a:rPr lang="ru-RU" smtClean="0"/>
              <a:pPr/>
              <a:t>17.04.2011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2C36-DE96-4ED2-B45C-BF3C3D37B9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CEE72-6CB0-470F-8440-C7762004A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0D08C-9AD4-4AE1-BD2D-68C38DD55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728BF2-6252-4C28-83FE-724101D0DD54}" type="datetimeFigureOut">
              <a:rPr lang="ru-RU" smtClean="0"/>
              <a:pPr/>
              <a:t>17.04.2011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BC52C36-DE96-4ED2-B45C-BF3C3D37B9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8BF2-6252-4C28-83FE-724101D0DD54}" type="datetimeFigureOut">
              <a:rPr lang="ru-RU" smtClean="0"/>
              <a:pPr/>
              <a:t>17.04.2011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2C36-DE96-4ED2-B45C-BF3C3D37B9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8BF2-6252-4C28-83FE-724101D0DD54}" type="datetimeFigureOut">
              <a:rPr lang="ru-RU" smtClean="0"/>
              <a:pPr/>
              <a:t>17.04.2011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2C36-DE96-4ED2-B45C-BF3C3D37B9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2C36-DE96-4ED2-B45C-BF3C3D37B9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8BF2-6252-4C28-83FE-724101D0DD54}" type="datetimeFigureOut">
              <a:rPr lang="ru-RU" smtClean="0"/>
              <a:pPr/>
              <a:t>17.04.2011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8BF2-6252-4C28-83FE-724101D0DD54}" type="datetimeFigureOut">
              <a:rPr lang="ru-RU" smtClean="0"/>
              <a:pPr/>
              <a:t>17.04.2011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2C36-DE96-4ED2-B45C-BF3C3D37B9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8BF2-6252-4C28-83FE-724101D0DD54}" type="datetimeFigureOut">
              <a:rPr lang="ru-RU" smtClean="0"/>
              <a:pPr/>
              <a:t>17.04.2011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2C36-DE96-4ED2-B45C-BF3C3D37B9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728BF2-6252-4C28-83FE-724101D0DD54}" type="datetimeFigureOut">
              <a:rPr lang="ru-RU" smtClean="0"/>
              <a:pPr/>
              <a:t>17.04.2011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BC52C36-DE96-4ED2-B45C-BF3C3D37B9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8BF2-6252-4C28-83FE-724101D0DD54}" type="datetimeFigureOut">
              <a:rPr lang="ru-RU" smtClean="0"/>
              <a:pPr/>
              <a:t>17.04.2011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C52C36-DE96-4ED2-B45C-BF3C3D37B9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7728BF2-6252-4C28-83FE-724101D0DD54}" type="datetimeFigureOut">
              <a:rPr lang="ru-RU" smtClean="0"/>
              <a:pPr/>
              <a:t>17.04.2011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BC52C36-DE96-4ED2-B45C-BF3C3D37B9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&#1052;&#1086;&#1080;%20&#1076;&#1086;&#1082;&#1091;&#1084;&#1077;&#1085;&#1090;&#1099;\&#1054;&#1083;&#1103;\&#1047;&#1074;&#1091;&#1082;&#1080;%20&#1087;&#1088;&#1080;&#1088;&#1086;&#1076;&#1099;\02_&#1050;&#1086;&#1083;&#1083;&#1077;&#1082;&#1094;&#1080;&#1103;\06.%20&#1074;&#1086;&#1089;&#1093;&#1080;&#1097;&#1077;&#1085;&#1080;&#1077;%20&#1076;&#1077;&#1083;&#1100;&#1092;&#1080;&#1085;&#1086;&#1074;.mp3" TargetMode="External"/><Relationship Id="rId1" Type="http://schemas.openxmlformats.org/officeDocument/2006/relationships/audio" Target="file:///d:\&#1052;&#1086;&#1080;%20&#1076;&#1086;&#1082;&#1091;&#1084;&#1077;&#1085;&#1090;&#1099;\&#1054;&#1083;&#1103;\&#1047;&#1074;&#1091;&#1082;&#1080;%20&#1087;&#1088;&#1080;&#1088;&#1086;&#1076;&#1099;\01_&#1057;&#1073;&#1086;&#1088;&#1085;&#1080;&#1082;\05.%20&#1074;&#1077;&#1089;&#1077;&#1083;&#1099;&#1077;%20&#1076;&#1077;&#1083;&#1100;&#1092;&#1080;&#1085;&#1099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zisvrk.narod.ru/image/10.jpg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2;&#1086;&#1080;%20&#1076;&#1086;&#1082;&#1091;&#1084;&#1077;&#1085;&#1090;&#1099;\&#1054;&#1083;&#1103;\&#1047;&#1074;&#1091;&#1082;&#1080;%20&#1087;&#1088;&#1080;&#1088;&#1086;&#1076;&#1099;\03_M&#1072;&#1075;&#1080;&#1103;&#1054;&#1082;&#1077;&#1072;&#1085;&#1072;\04.%20&#1084;&#1072;&#1075;&#1080;&#1103;%20&#1086;&#1082;&#1077;&#1072;&#1085;&#1072;%204.mp3" TargetMode="Externa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dic.academic.ru/pictures/wiki/files/76/Largest_ever_Ozone_hole_sept2000_with_scale.jpg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pictures/wiki/files/76/Largest_ever_Ozone_hole_sept2000_with_scale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музыка</a:t>
            </a:r>
            <a:endParaRPr lang="ru-RU" dirty="0"/>
          </a:p>
        </p:txBody>
      </p:sp>
      <p:pic>
        <p:nvPicPr>
          <p:cNvPr id="4" name="05. веселые дельфи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06. восхищение дельфинов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0011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rgbClr val="C00000"/>
                </a:solidFill>
              </a:rPr>
              <a:t>Музыка </a:t>
            </a:r>
          </a:p>
          <a:p>
            <a:pPr algn="ctr"/>
            <a:r>
              <a:rPr lang="ru-RU" sz="5400" b="1" dirty="0" smtClean="0">
                <a:ln w="50800"/>
                <a:solidFill>
                  <a:srgbClr val="C00000"/>
                </a:solidFill>
              </a:rPr>
              <a:t>американо-венгерского </a:t>
            </a:r>
          </a:p>
          <a:p>
            <a:pPr algn="ctr"/>
            <a:r>
              <a:rPr lang="ru-RU" sz="5400" b="1" dirty="0" smtClean="0">
                <a:ln w="50800"/>
                <a:solidFill>
                  <a:srgbClr val="C00000"/>
                </a:solidFill>
              </a:rPr>
              <a:t>компизитора</a:t>
            </a:r>
          </a:p>
          <a:p>
            <a:pPr algn="ctr"/>
            <a:r>
              <a:rPr lang="ru-RU" sz="5400" b="1" dirty="0" smtClean="0">
                <a:ln w="50800"/>
                <a:solidFill>
                  <a:srgbClr val="C00000"/>
                </a:solidFill>
              </a:rPr>
              <a:t>Том Барабаса</a:t>
            </a:r>
            <a:endParaRPr lang="ru-RU" sz="5400" b="1" dirty="0">
              <a:ln w="50800"/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6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476250"/>
            <a:ext cx="4762500" cy="5649913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 И. </a:t>
            </a:r>
            <a:r>
              <a:rPr lang="ru-RU" sz="5400" dirty="0" smtClean="0"/>
              <a:t>	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Вернадский</a:t>
            </a:r>
            <a:endParaRPr lang="ru-RU" sz="4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ru-RU" sz="2000" dirty="0" smtClean="0"/>
          </a:p>
          <a:p>
            <a:pPr algn="ctr">
              <a:lnSpc>
                <a:spcPct val="90000"/>
              </a:lnSpc>
              <a:buNone/>
            </a:pP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12.03.1863, Петербург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06.01.1945, Москва </a:t>
            </a:r>
          </a:p>
        </p:txBody>
      </p:sp>
      <p:pic>
        <p:nvPicPr>
          <p:cNvPr id="3075" name="Picture 8" descr="Картинка 1 из 11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04813"/>
            <a:ext cx="36004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67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Биосфера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тонкая плёнка жизни на земной поверхности, определяющая «лик Земли».</a:t>
            </a:r>
          </a:p>
          <a:p>
            <a:pPr algn="r">
              <a:buNone/>
            </a:pP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Э. Зюсс 1875г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Биосфера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геологическая оболочка Земли, населённая живыми организмами»</a:t>
            </a:r>
          </a:p>
          <a:p>
            <a:pPr algn="r">
              <a:buNone/>
            </a:pP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В.И.Вернадский 1926г</a:t>
            </a:r>
          </a:p>
          <a:p>
            <a:pPr algn="r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72518" cy="321471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31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Биосфера</a:t>
            </a:r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–(«био» – жизнь, «сфера» - шар, греч.) оболочка Земли, состав, структура и энергетика  которой определяются совокупной деятельностью живых организмов»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Большой Энциклопедический Словарь Биологии, Москва 2001г.</a:t>
            </a:r>
            <a:br>
              <a:rPr lang="ru-RU" sz="27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Биосфера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атмосфера, почва и вода как среда обитания живых организмов»  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Толковый словарь русского языка, С.И. Ожегов , Москва 1998 г6</a:t>
            </a:r>
            <a:endParaRPr lang="ru-RU" sz="27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102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u="sng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Биосфера</a:t>
            </a:r>
            <a:endParaRPr lang="ru-RU" sz="4800" b="1" u="sng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214546" y="1643050"/>
            <a:ext cx="1714512" cy="1143008"/>
          </a:xfrm>
          <a:prstGeom prst="straightConnector1">
            <a:avLst/>
          </a:prstGeom>
          <a:ln w="50800">
            <a:solidFill>
              <a:schemeClr val="bg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214282" y="2857496"/>
            <a:ext cx="3500462" cy="1071570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фотобиосфера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143504" y="1643050"/>
            <a:ext cx="1428760" cy="1214446"/>
          </a:xfrm>
          <a:prstGeom prst="straightConnector1">
            <a:avLst/>
          </a:prstGeom>
          <a:ln w="50800">
            <a:solidFill>
              <a:schemeClr val="bg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4500562" y="2928934"/>
            <a:ext cx="4000528" cy="1000132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меланобиосвера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Биосфера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000232" y="2214554"/>
            <a:ext cx="1357322" cy="428628"/>
          </a:xfrm>
          <a:prstGeom prst="straightConnector1">
            <a:avLst/>
          </a:prstGeom>
          <a:ln w="444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715008" y="2285992"/>
            <a:ext cx="1571636" cy="500066"/>
          </a:xfrm>
          <a:prstGeom prst="straightConnector1">
            <a:avLst/>
          </a:prstGeom>
          <a:ln w="444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929058" y="2786058"/>
            <a:ext cx="1000132" cy="1588"/>
          </a:xfrm>
          <a:prstGeom prst="straightConnector1">
            <a:avLst/>
          </a:prstGeom>
          <a:ln w="444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500034" y="2643181"/>
            <a:ext cx="2357454" cy="785819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Атмосфера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14744" y="3286124"/>
            <a:ext cx="2357454" cy="642942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Гидросфера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58016" y="2786058"/>
            <a:ext cx="2143140" cy="71438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Литосфера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04. магия океана 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9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120301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620713"/>
            <a:ext cx="7200900" cy="5976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24" y="4429132"/>
            <a:ext cx="7772400" cy="14319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ОЗОНОВЫЕ</a:t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ДЫРЫ</a:t>
            </a:r>
          </a:p>
        </p:txBody>
      </p:sp>
      <p:pic>
        <p:nvPicPr>
          <p:cNvPr id="9219" name="Picture 5" descr="200px-Largest_ever_Ozone_hole_sept2000_with_scale">
            <a:hlinkClick r:id="rId2" tooltip="Изображение антарктической озоновой дыры, сентябрь 2000.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4500562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765175"/>
            <a:ext cx="40386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1200" i="1" smtClean="0"/>
              <a:t>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i="1" smtClean="0"/>
              <a:t>                                                                             </a:t>
            </a:r>
            <a:endParaRPr lang="ru-RU" sz="1200" smtClean="0"/>
          </a:p>
        </p:txBody>
      </p:sp>
      <p:pic>
        <p:nvPicPr>
          <p:cNvPr id="10243" name="Picture 5" descr="Озоновая дыра над Антарктидой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214438"/>
            <a:ext cx="3455987" cy="3455987"/>
          </a:xfrm>
          <a:noFill/>
        </p:spPr>
      </p:pic>
      <p:pic>
        <p:nvPicPr>
          <p:cNvPr id="10244" name="Picture 11" descr="200px-Largest_ever_Ozone_hole_sept2000_with_scale">
            <a:hlinkClick r:id="rId3" tooltip="Изображение антарктической озоновой дыры, сентябрь 2000.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929188" y="3071813"/>
            <a:ext cx="3584575" cy="3071812"/>
          </a:xfrm>
        </p:spPr>
      </p:pic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357188" y="500063"/>
            <a:ext cx="49783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Озоновая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дыра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Антарктидой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83662" name="Rectangle 14"/>
          <p:cNvSpPr>
            <a:spLocks noChangeArrowheads="1"/>
          </p:cNvSpPr>
          <p:nvPr/>
        </p:nvSpPr>
        <p:spPr bwMode="auto">
          <a:xfrm>
            <a:off x="4714876" y="1785938"/>
            <a:ext cx="4286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ctr">
              <a:defRPr/>
            </a:pP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Изображение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антарктич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еской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ой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озоновой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дыры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сентябрь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2000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856694" cy="6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120301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620713"/>
            <a:ext cx="7200900" cy="5976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4929222"/>
          </a:xfrm>
        </p:spPr>
        <p:txBody>
          <a:bodyPr>
            <a:normAutofit/>
          </a:bodyPr>
          <a:lstStyle/>
          <a:p>
            <a:pPr algn="r"/>
            <a:r>
              <a:rPr lang="ru-RU" sz="4400" b="1" spc="50" dirty="0" smtClean="0">
                <a:ln w="11430"/>
                <a:solidFill>
                  <a:srgbClr val="C00000"/>
                </a:solidFill>
                <a:effectLst/>
              </a:rPr>
              <a:t>«…Сейчас в ней происходит бурный рассвет. Мы знаем только маленькую частичку этой непонятной, неясной, всеобъемлющей загадки …»  В.И.Вернадский</a:t>
            </a:r>
            <a:r>
              <a:rPr lang="ru-RU" sz="4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4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/>
              </a:rPr>
            </a:br>
            <a:endParaRPr lang="ru-RU" sz="4400" b="1" spc="50" dirty="0">
              <a:ln w="11430"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54"/>
          <a:ext cx="8186765" cy="3380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868"/>
                <a:gridCol w="2060919"/>
                <a:gridCol w="3340110"/>
                <a:gridCol w="1392868"/>
              </a:tblGrid>
              <a:tr h="806770">
                <a:tc>
                  <a:txBody>
                    <a:bodyPr/>
                    <a:lstStyle/>
                    <a:p>
                      <a:r>
                        <a:rPr lang="ru-RU" dirty="0" smtClean="0"/>
                        <a:t>Оболочки Земли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Протяжённость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Строение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Границы</a:t>
                      </a:r>
                      <a:endParaRPr lang="ru-RU" dirty="0"/>
                    </a:p>
                  </a:txBody>
                  <a:tcPr/>
                </a:tc>
              </a:tr>
              <a:tr h="2573981">
                <a:tc>
                  <a:txBody>
                    <a:bodyPr/>
                    <a:lstStyle/>
                    <a:p>
                      <a:r>
                        <a:rPr lang="ru-RU" dirty="0" smtClean="0"/>
                        <a:t>Атмосфера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3 тыс. км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Тропосфера – нижний слой атмосферы, высота 15 км;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Стратосфера –слой лежащий выше тропосферы до высоты 40 км; а на расстоянии 20 -25 км – озоновый экран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Ионосфера – слой, находящийся выше стратосферы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120301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620713"/>
            <a:ext cx="7200900" cy="5976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54"/>
          <a:ext cx="8186765" cy="534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868"/>
                <a:gridCol w="2060919"/>
                <a:gridCol w="3340110"/>
                <a:gridCol w="1392868"/>
              </a:tblGrid>
              <a:tr h="806770">
                <a:tc>
                  <a:txBody>
                    <a:bodyPr/>
                    <a:lstStyle/>
                    <a:p>
                      <a:r>
                        <a:rPr lang="ru-RU" dirty="0" smtClean="0"/>
                        <a:t>Оболочки Земли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Протяжённость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Строение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Границы</a:t>
                      </a:r>
                      <a:endParaRPr lang="ru-RU" dirty="0"/>
                    </a:p>
                  </a:txBody>
                  <a:tcPr/>
                </a:tc>
              </a:tr>
              <a:tr h="2573981">
                <a:tc>
                  <a:txBody>
                    <a:bodyPr/>
                    <a:lstStyle/>
                    <a:p>
                      <a:r>
                        <a:rPr lang="ru-RU" dirty="0" smtClean="0"/>
                        <a:t>Атмосфера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3 тыс. км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Тропосфера – нижний слой атмосферы, высота 15 км;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Стратосфера –слой лежащий выше тропосферы до высоты 40 км; а на расстоянии 20 -25 км – озоновый экран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Ионосфера – слой, находящийся выше стратосферы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5929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Гидросвера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70 % Земли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Эфотическая зона, куда проникает солнечный свет (100 – 200 м)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Афотическая зона (с глубины 200м), характеризуется полной темнотой и отсутствием фотосинтезирующих растений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120301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620713"/>
            <a:ext cx="7200900" cy="5976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54"/>
          <a:ext cx="8186765" cy="6684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868"/>
                <a:gridCol w="2060919"/>
                <a:gridCol w="3340110"/>
                <a:gridCol w="1392868"/>
              </a:tblGrid>
              <a:tr h="806770">
                <a:tc>
                  <a:txBody>
                    <a:bodyPr/>
                    <a:lstStyle/>
                    <a:p>
                      <a:r>
                        <a:rPr lang="ru-RU" dirty="0" smtClean="0"/>
                        <a:t>Оболочки Земли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Протяжённость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Строение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Границы</a:t>
                      </a:r>
                      <a:endParaRPr lang="ru-RU" dirty="0"/>
                    </a:p>
                  </a:txBody>
                  <a:tcPr/>
                </a:tc>
              </a:tr>
              <a:tr h="2573981">
                <a:tc>
                  <a:txBody>
                    <a:bodyPr/>
                    <a:lstStyle/>
                    <a:p>
                      <a:r>
                        <a:rPr lang="ru-RU" dirty="0" smtClean="0"/>
                        <a:t>Атмосфера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3 тыс. км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Тропосфера – нижний слой атмосферы, высота 15 км;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Стратосфера –слой лежащий выше тропосферы до высоты 40 км; а на расстоянии 20 -25 км – озоновый экран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Ионосфера – слой, находящийся выше стратосферы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5929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Гидросвера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70 % Земли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Эфотическая зона, куда проникает солнечный свет (100 – 200 м)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Афотическая зона (с глубины 200м), характеризуется полной темнотой и отсутствием фотосинтезирующих растений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4461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Литосфера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 – 70 км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Твёрдая каменная оболочка Земли.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Осадочные горные породы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Гранитный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слой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Базальтовый слой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54"/>
          <a:ext cx="8186765" cy="6684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868"/>
                <a:gridCol w="2060919"/>
                <a:gridCol w="3340110"/>
                <a:gridCol w="1392868"/>
              </a:tblGrid>
              <a:tr h="806770">
                <a:tc>
                  <a:txBody>
                    <a:bodyPr/>
                    <a:lstStyle/>
                    <a:p>
                      <a:r>
                        <a:rPr lang="ru-RU" dirty="0" smtClean="0"/>
                        <a:t>Оболочки Земли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Протяжённость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Строение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Границы</a:t>
                      </a:r>
                      <a:endParaRPr lang="ru-RU" dirty="0"/>
                    </a:p>
                  </a:txBody>
                  <a:tcPr/>
                </a:tc>
              </a:tr>
              <a:tr h="2573981">
                <a:tc>
                  <a:txBody>
                    <a:bodyPr/>
                    <a:lstStyle/>
                    <a:p>
                      <a:r>
                        <a:rPr lang="ru-RU" dirty="0" smtClean="0"/>
                        <a:t>Атмосфера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3 тыс. км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Тропосфера – нижний слой атмосферы, высота 15 км;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Стратосфера –слой лежащий выше тропосферы до высоты 40 км; а на расстоянии 20 -25 км – озоновый экран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Ионосфера – слой, находящийся выше стратосферы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– 18 км (споры микроорганизмов до 20 – 25 км)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5929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Гидросвера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70 % Земли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Эфотическая зона, куда проникает солнечный свет (100 – 200 м)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Афотическая зона (с глубины 200м), характеризуется полной темнотой и отсутствием фотосинтезирующих растений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 км</a:t>
                      </a:r>
                    </a:p>
                  </a:txBody>
                  <a:tcPr/>
                </a:tc>
              </a:tr>
              <a:tr h="134461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Литосфера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 – 70 км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Твёрдая каменная оболочка Земли.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Осадочные горные породы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Гранитный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слой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Базальтовый слой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– 5 км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Изображение 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522288"/>
            <a:ext cx="6624638" cy="6335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572000"/>
          </a:xfrm>
        </p:spPr>
        <p:txBody>
          <a:bodyPr/>
          <a:lstStyle/>
          <a:p>
            <a:pPr marL="609600" indent="-609600">
              <a:buNone/>
            </a:pP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Биосфера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None/>
            </a:pP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Глобальная</a:t>
            </a:r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живая</a:t>
            </a:r>
          </a:p>
          <a:p>
            <a:pPr marL="609600" indent="-609600">
              <a:buNone/>
            </a:pP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Взаимодействует</a:t>
            </a:r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циркулирует, участвует</a:t>
            </a:r>
          </a:p>
          <a:p>
            <a:pPr marL="609600" indent="-609600">
              <a:buNone/>
            </a:pP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Биосфера</a:t>
            </a:r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 Вернадскому, – земная оболочка, область существования живого вещества.</a:t>
            </a:r>
          </a:p>
          <a:p>
            <a:pPr marL="609600" indent="-609600">
              <a:buNone/>
            </a:pP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Оболочка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endParaRPr lang="ru-RU" sz="2800" i="1" dirty="0"/>
          </a:p>
          <a:p>
            <a:pPr marL="609600" indent="-609600">
              <a:buFont typeface="Wingdings" pitchFamily="2" charset="2"/>
              <a:buAutoNum type="arabicPeriod"/>
            </a:pPr>
            <a:endParaRPr lang="ru-RU" dirty="0"/>
          </a:p>
          <a:p>
            <a:pPr marL="609600" indent="-609600">
              <a:buFont typeface="Wingdings" pitchFamily="2" charset="2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7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§ 45, упр.4 стр. 187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*</a:t>
            </a:r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Подготовить проект: </a:t>
            </a:r>
            <a:r>
              <a:rPr lang="ru-RU" sz="44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«Почему жизнь сконцентрирована в основном на поверхности Земли и в приповерхностных водах океана?»</a:t>
            </a:r>
            <a:endParaRPr lang="ru-RU" sz="44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Домашнее задание: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524000"/>
            <a:ext cx="8543956" cy="4572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None/>
            </a:pPr>
            <a:r>
              <a:rPr lang="ru-RU" sz="66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Понятие о биосфере. Границы биосферы</a:t>
            </a:r>
            <a:endParaRPr lang="ru-RU" sz="660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524000"/>
            <a:ext cx="4572032" cy="4572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Знаю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Оболочки Земли;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 атмосферы;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биосфера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352956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Хочу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Границы биосферы;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 биосферы;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524000"/>
            <a:ext cx="8858312" cy="4572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Изучить строение и протяжённость биосферы, её границы в пределах геооболочек Земли.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6000" b="1" u="sng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Цель:</a:t>
            </a:r>
            <a:endParaRPr lang="ru-RU" sz="6000" b="1" u="sng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524000"/>
            <a:ext cx="8543956" cy="4572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Расширить знания о биосфере;</a:t>
            </a:r>
          </a:p>
          <a:p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Сформировать знания о границах биосферы;</a:t>
            </a:r>
          </a:p>
          <a:p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Развивать познавательный интерес, любознательность;</a:t>
            </a:r>
          </a:p>
          <a:p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Отрабатывать умение анализировать, сравнивать, обобщать, систематизировать;</a:t>
            </a:r>
          </a:p>
          <a:p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Воспитывать чувство уважения, коллективизма, сопереживания; настойчивость в учёбе;</a:t>
            </a:r>
          </a:p>
          <a:p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Развивать элементы экологической культуры.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Задачи урока:</a:t>
            </a:r>
            <a:br>
              <a:rPr lang="ru-RU" sz="4400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214422"/>
            <a:ext cx="82668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Думай глобально – </a:t>
            </a:r>
          </a:p>
          <a:p>
            <a:pPr algn="ctr"/>
            <a:r>
              <a:rPr lang="ru-RU" sz="6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действуй  локально.</a:t>
            </a:r>
            <a:endParaRPr lang="ru-RU" sz="66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 Мне необходимо разобраться самому, а чтобы разобраться самому, надо думать сообща».</a:t>
            </a:r>
          </a:p>
          <a:p>
            <a:pPr algn="r"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Б. Васильев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571480"/>
            <a:ext cx="8229600" cy="58324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Впервые это название 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использовано еще Ж. Б.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Ламарком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биосфера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(греч.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- жизнь, “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- шар) ввел в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1875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австрийский 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геолог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Эдуард Зюсс;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1926г – учение о биосфере В.И.Вернадский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9335" name="Picture 7" descr="j03351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860799"/>
            <a:ext cx="2500298" cy="27935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654</Words>
  <Application>Microsoft Office PowerPoint</Application>
  <PresentationFormat>Экран (4:3)</PresentationFormat>
  <Paragraphs>134</Paragraphs>
  <Slides>29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музыка</vt:lpstr>
      <vt:lpstr>«…Сейчас в ней происходит бурный рассвет. Мы знаем только маленькую частичку этой непонятной, неясной, всеобъемлющей загадки …»  В.И.Вернадский </vt:lpstr>
      <vt:lpstr>Слайд 3</vt:lpstr>
      <vt:lpstr>Слайд 4</vt:lpstr>
      <vt:lpstr>Цель:</vt:lpstr>
      <vt:lpstr>Задачи урока: </vt:lpstr>
      <vt:lpstr>Слайд 7</vt:lpstr>
      <vt:lpstr>Слайд 8</vt:lpstr>
      <vt:lpstr>Слайд 9</vt:lpstr>
      <vt:lpstr>Слайд 10</vt:lpstr>
      <vt:lpstr>  Биосфера –(«био» – жизнь, «сфера» - шар, греч.) оболочка Земли, состав, структура и энергетика  которой определяются совокупной деятельностью живых организмов» Большой Энциклопедический Словарь Биологии, Москва 2001г.  Биосфера – атмосфера, почва и вода как среда обитания живых организмов»   Толковый словарь русского языка, С.И. Ожегов , Москва 1998 г6</vt:lpstr>
      <vt:lpstr>Слайд 12</vt:lpstr>
      <vt:lpstr>Слайд 13</vt:lpstr>
      <vt:lpstr>физкультминутка</vt:lpstr>
      <vt:lpstr>Слайд 15</vt:lpstr>
      <vt:lpstr>ОЗОНОВЫЕ                 ДЫРЫ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Синквейн</vt:lpstr>
      <vt:lpstr>Домашнее задание: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</dc:title>
  <dc:creator>Дом</dc:creator>
  <cp:lastModifiedBy>Дом</cp:lastModifiedBy>
  <cp:revision>34</cp:revision>
  <dcterms:created xsi:type="dcterms:W3CDTF">2011-04-16T17:50:35Z</dcterms:created>
  <dcterms:modified xsi:type="dcterms:W3CDTF">2011-04-17T19:47:47Z</dcterms:modified>
</cp:coreProperties>
</file>